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0154E2-AEEC-4CEF-85E9-276E2BD4BB76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C4BDD4-E40C-4B10-B036-B7189FB1E24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3600400"/>
          </a:xfrm>
        </p:spPr>
        <p:txBody>
          <a:bodyPr>
            <a:normAutofit/>
          </a:bodyPr>
          <a:lstStyle/>
          <a:p>
            <a:r>
              <a:rPr lang="uk-UA" sz="4900" dirty="0" smtClean="0"/>
              <a:t>Формування готовності вчителя до впровадження інновацій в умовах реформування освіти.</a:t>
            </a:r>
            <a:endParaRPr lang="uk-UA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077072"/>
            <a:ext cx="6480720" cy="2448272"/>
          </a:xfrm>
        </p:spPr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pPr algn="r"/>
            <a:r>
              <a:rPr lang="uk-UA" b="1" dirty="0" smtClean="0"/>
              <a:t>Скрипник С.В. старший викладач кафедри природничо-математичних наук, кандидат педагогічних наук, доцент</a:t>
            </a:r>
          </a:p>
          <a:p>
            <a:pPr algn="r"/>
            <a:r>
              <a:rPr lang="uk-UA" b="1" i="1" dirty="0" smtClean="0"/>
              <a:t>методист </a:t>
            </a:r>
            <a:r>
              <a:rPr lang="uk-UA" b="1" i="1" dirty="0"/>
              <a:t>сектора передового педагогічного досвіду та інноваційних технологій центру розвитку освіти і управління навчальними закладами</a:t>
            </a:r>
            <a:endParaRPr lang="uk-UA" dirty="0" smtClean="0"/>
          </a:p>
          <a:p>
            <a:pPr algn="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92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400" b="1" dirty="0"/>
              <a:t>Структурно-організаційні особливості функціонування регіональної моделі підготовки вчителів до інноваційної діяльності 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sz="3400" b="1" dirty="0" smtClean="0">
                <a:solidFill>
                  <a:schemeClr val="tx1"/>
                </a:solidFill>
              </a:rPr>
              <a:t>Методичний кабінет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Аналізує.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Організовує.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Планування.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Діагностує.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Впроваджує ППД.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Розглядає стан.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Розробляє заходи.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Оприлюднює результати.</a:t>
            </a:r>
          </a:p>
          <a:p>
            <a:pPr marL="0" indent="0">
              <a:buNone/>
            </a:pPr>
            <a:r>
              <a:rPr lang="uk-UA" sz="3200" b="1" dirty="0" smtClean="0">
                <a:solidFill>
                  <a:schemeClr val="tx1"/>
                </a:solidFill>
              </a:rPr>
              <a:t>Навчальний заклад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Розробляє стратегію.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Діагностує стартовий рівень.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Організовує роботу вчителів.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Зосереджує увагу.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Заслуховує звітність.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Вивчає і узагальнює досвід.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19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400" b="1" dirty="0" smtClean="0"/>
              <a:t>Орієнтовна модель</a:t>
            </a:r>
            <a:br>
              <a:rPr lang="uk-UA" sz="2400" b="1" dirty="0" smtClean="0"/>
            </a:br>
            <a:r>
              <a:rPr lang="uk-UA" sz="2400" b="1" dirty="0" smtClean="0"/>
              <a:t>рівнів реалізації </a:t>
            </a:r>
            <a:r>
              <a:rPr lang="uk-UA" sz="2400" b="1" dirty="0" err="1" smtClean="0"/>
              <a:t>внутрішньошкільної</a:t>
            </a:r>
            <a:r>
              <a:rPr lang="uk-UA" sz="2400" b="1" dirty="0" smtClean="0"/>
              <a:t> системи</a:t>
            </a:r>
            <a:br>
              <a:rPr lang="uk-UA" sz="2400" b="1" dirty="0" smtClean="0"/>
            </a:br>
            <a:r>
              <a:rPr lang="uk-UA" sz="2400" b="1" dirty="0" smtClean="0"/>
              <a:t>підготовки вчителів до інноваційної діяльності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070506"/>
              </p:ext>
            </p:extLst>
          </p:nvPr>
        </p:nvGraphicFramePr>
        <p:xfrm>
          <a:off x="467544" y="1196752"/>
          <a:ext cx="8496944" cy="56875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57002"/>
                <a:gridCol w="6239942"/>
              </a:tblGrid>
              <a:tr h="1520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Колективний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 err="1">
                          <a:effectLst/>
                        </a:rPr>
                        <a:t>рівень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науково-практичні конференції;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лекції;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психолого-педагогічні семінари;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практикуми;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проблемні творчі семінари;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педагогічні ради;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консиліуми та ін.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</a:tr>
              <a:tr h="2252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Груповий</a:t>
                      </a: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рівень</a:t>
                      </a:r>
                      <a:r>
                        <a:rPr lang="ru-RU" sz="1400" dirty="0">
                          <a:effectLst/>
                        </a:rPr>
                        <a:t>: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навчальні тренінги;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методичні об’єднання вчителів за фахом/циклом;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проблемні творчі групи;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динамічні пошукові групи;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методичні об’єднання класних керівників, керівників гуртків;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школи молодого вчителя;%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школи педагогічної майстерності;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школи передового педагогічного досвіду;</a:t>
                      </a:r>
                      <a:endParaRPr lang="uk-UA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семінари та ін.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</a:tr>
              <a:tr h="168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Індивідуальний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рівень: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самоосвіта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самовиховання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наставництво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школи</a:t>
                      </a:r>
                      <a:r>
                        <a:rPr lang="ru-RU" sz="1400" dirty="0">
                          <a:effectLst/>
                        </a:rPr>
                        <a:t> передового </a:t>
                      </a:r>
                      <a:r>
                        <a:rPr lang="ru-RU" sz="1400" dirty="0" err="1">
                          <a:effectLst/>
                        </a:rPr>
                        <a:t>педагогічного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досвіду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робота над </a:t>
                      </a:r>
                      <a:r>
                        <a:rPr lang="ru-RU" sz="1400" dirty="0" err="1">
                          <a:effectLst/>
                        </a:rPr>
                        <a:t>індивідуальною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науково</a:t>
                      </a:r>
                      <a:r>
                        <a:rPr lang="ru-RU" sz="1400" dirty="0">
                          <a:effectLst/>
                        </a:rPr>
                        <a:t>-методичною темою/проблемою;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творча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лабораторія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вчителя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ін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60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uk-UA" sz="2800" dirty="0" smtClean="0"/>
              <a:t>Умови формування готовності вчителя до впровадження інновацій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967156"/>
              </p:ext>
            </p:extLst>
          </p:nvPr>
        </p:nvGraphicFramePr>
        <p:xfrm>
          <a:off x="467544" y="1268760"/>
          <a:ext cx="8280920" cy="53980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03982"/>
                <a:gridCol w="6276938"/>
              </a:tblGrid>
              <a:tr h="2842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соціально</a:t>
                      </a:r>
                      <a:r>
                        <a:rPr lang="ru-RU" sz="1400" dirty="0">
                          <a:effectLst/>
                        </a:rPr>
                        <a:t>-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педагогічні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умови</a:t>
                      </a:r>
                      <a:r>
                        <a:rPr lang="ru-RU" sz="1400" dirty="0">
                          <a:effectLst/>
                        </a:rPr>
                        <a:t>: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наявність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соціального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замовлення</a:t>
                      </a:r>
                      <a:r>
                        <a:rPr lang="ru-RU" sz="1400" dirty="0">
                          <a:effectLst/>
                        </a:rPr>
                        <a:t> на </a:t>
                      </a:r>
                      <a:r>
                        <a:rPr lang="ru-RU" sz="1400" dirty="0" err="1">
                          <a:effectLst/>
                        </a:rPr>
                        <a:t>підготовку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вчителя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роботи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засвоєння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нововведень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зафіксованого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моделі</a:t>
                      </a:r>
                      <a:r>
                        <a:rPr lang="ru-RU" sz="1400" dirty="0">
                          <a:effectLst/>
                        </a:rPr>
                        <a:t> педагога-новатора;</a:t>
                      </a:r>
                      <a:endParaRPr lang="uk-U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організація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підготовки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кадрів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творчого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пошуку</a:t>
                      </a: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err="1">
                          <a:effectLst/>
                        </a:rPr>
                        <a:t>якості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підсистеми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навчального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err="1">
                          <a:effectLst/>
                        </a:rPr>
                        <a:t>системі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післядипломної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педагогічної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освіти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обласного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інституту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післядипломної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педагогічної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освіти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районних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методичних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кабінетів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внутрішньо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шкільної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методичної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роботи</a:t>
                      </a:r>
                      <a:r>
                        <a:rPr lang="ru-RU" sz="1400" dirty="0">
                          <a:effectLst/>
                        </a:rPr>
                        <a:t>) і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формування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готовності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інноваційної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 − в </a:t>
                      </a:r>
                      <a:r>
                        <a:rPr lang="ru-RU" sz="1400" dirty="0" err="1">
                          <a:effectLst/>
                        </a:rPr>
                        <a:t>якості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підсистеми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формування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професійної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готовності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вчителя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вдосконалення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організаційного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матеріально-технічного</a:t>
                      </a:r>
                      <a:r>
                        <a:rPr lang="ru-RU" sz="1400" dirty="0">
                          <a:effectLst/>
                        </a:rPr>
                        <a:t> і кадрового </a:t>
                      </a:r>
                      <a:r>
                        <a:rPr lang="ru-RU" sz="1400" dirty="0" err="1">
                          <a:effectLst/>
                        </a:rPr>
                        <a:t>забезпечення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підготовки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вчителя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даного</a:t>
                      </a:r>
                      <a:r>
                        <a:rPr lang="ru-RU" sz="1400" dirty="0">
                          <a:effectLst/>
                        </a:rPr>
                        <a:t> виду </a:t>
                      </a:r>
                      <a:r>
                        <a:rPr lang="ru-RU" sz="1400" dirty="0" err="1">
                          <a:effectLst/>
                        </a:rPr>
                        <a:t>педагогічної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657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педагогічні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умови: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підготовленість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науково-педагогічних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працівників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методистів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організації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слухачів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освоєння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практичних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навичок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умінь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наявність</a:t>
                      </a:r>
                      <a:r>
                        <a:rPr lang="ru-RU" sz="1400" dirty="0">
                          <a:effectLst/>
                        </a:rPr>
                        <a:t> у </a:t>
                      </a:r>
                      <a:r>
                        <a:rPr lang="ru-RU" sz="1400" dirty="0" err="1">
                          <a:effectLst/>
                        </a:rPr>
                        <a:t>вчителів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позитивної</a:t>
                      </a:r>
                      <a:r>
                        <a:rPr lang="ru-RU" sz="1400" dirty="0">
                          <a:effectLst/>
                        </a:rPr>
                        <a:t> установки на </a:t>
                      </a:r>
                      <a:r>
                        <a:rPr lang="ru-RU" sz="1400" dirty="0" err="1">
                          <a:effectLst/>
                        </a:rPr>
                        <a:t>оволодіння</a:t>
                      </a:r>
                      <a:r>
                        <a:rPr lang="ru-RU" sz="1400" dirty="0">
                          <a:effectLst/>
                        </a:rPr>
                        <a:t> такими </a:t>
                      </a:r>
                      <a:r>
                        <a:rPr lang="ru-RU" sz="1400" dirty="0" err="1">
                          <a:effectLst/>
                        </a:rPr>
                        <a:t>навичками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вміннями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наявність</a:t>
                      </a:r>
                      <a:r>
                        <a:rPr lang="ru-RU" sz="1400" dirty="0">
                          <a:effectLst/>
                        </a:rPr>
                        <a:t> у </a:t>
                      </a:r>
                      <a:r>
                        <a:rPr lang="ru-RU" sz="1400" dirty="0" err="1">
                          <a:effectLst/>
                        </a:rPr>
                        <a:t>педагогічних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працівників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необхідного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рівня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теоретичних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знань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практичних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умінь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даного</a:t>
                      </a:r>
                      <a:r>
                        <a:rPr lang="ru-RU" sz="1400" dirty="0">
                          <a:effectLst/>
                        </a:rPr>
                        <a:t> виду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наявність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програмно</a:t>
                      </a:r>
                      <a:r>
                        <a:rPr lang="ru-RU" sz="1400" dirty="0">
                          <a:effectLst/>
                        </a:rPr>
                        <a:t>-методичного </a:t>
                      </a:r>
                      <a:r>
                        <a:rPr lang="ru-RU" sz="1400" dirty="0" err="1">
                          <a:effectLst/>
                        </a:rPr>
                        <a:t>забезпечення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формування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технологічних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умінь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педагогів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8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97152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під готовністю до інноваційної діяльності </a:t>
            </a:r>
            <a:r>
              <a:rPr lang="uk-UA" b="1" dirty="0" smtClean="0"/>
              <a:t>(І.Д. </a:t>
            </a:r>
            <a:r>
              <a:rPr lang="uk-UA" b="1" dirty="0" err="1" smtClean="0"/>
              <a:t>Бех</a:t>
            </a:r>
            <a:r>
              <a:rPr lang="uk-UA" b="1" dirty="0" smtClean="0"/>
              <a:t>) </a:t>
            </a:r>
            <a:r>
              <a:rPr lang="uk-UA" b="1" dirty="0"/>
              <a:t>слід розуміти інтегральну якість особистості, яка характеризується наявністю та певним рівнем сформованості </a:t>
            </a:r>
            <a:r>
              <a:rPr lang="uk-UA" b="1" dirty="0" err="1"/>
              <a:t>мотиваційно-орієнтаційного</a:t>
            </a:r>
            <a:r>
              <a:rPr lang="uk-UA" b="1" dirty="0"/>
              <a:t>, змістовно-операційного і оцінно-рефлексивного компонентів у їх єдності, що проявляється в прагненні до інноваційної діяльності і в підготовленості до її здійснення на </a:t>
            </a:r>
            <a:r>
              <a:rPr lang="uk-UA" sz="3600" b="1" dirty="0"/>
              <a:t>професійному рівні.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3907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 smtClean="0"/>
              <a:t>Дякую </a:t>
            </a:r>
            <a:r>
              <a:rPr lang="uk-UA" sz="6000" b="1" dirty="0" smtClean="0"/>
              <a:t>за </a:t>
            </a:r>
            <a:r>
              <a:rPr lang="uk-UA" sz="6000" b="1" dirty="0" err="1" smtClean="0"/>
              <a:t>уваг</a:t>
            </a:r>
            <a:r>
              <a:rPr lang="ru-RU" sz="6000" b="1" dirty="0" smtClean="0"/>
              <a:t>у</a:t>
            </a:r>
            <a:r>
              <a:rPr lang="uk-UA" sz="6000" b="1" dirty="0" smtClean="0"/>
              <a:t>!</a:t>
            </a:r>
            <a:r>
              <a:rPr lang="uk-UA" sz="6000" b="1" dirty="0" smtClean="0"/>
              <a:t> </a:t>
            </a:r>
            <a:endParaRPr lang="uk-UA" sz="6000" b="1" dirty="0" smtClean="0"/>
          </a:p>
          <a:p>
            <a:pPr marL="0" indent="0" algn="ctr">
              <a:buNone/>
            </a:pPr>
            <a:r>
              <a:rPr lang="uk-UA" sz="6000" b="1" dirty="0" smtClean="0"/>
              <a:t>Прошу ваші запитання.</a:t>
            </a:r>
            <a:endParaRPr lang="uk-UA" sz="6000" b="1" dirty="0"/>
          </a:p>
        </p:txBody>
      </p:sp>
    </p:spTree>
    <p:extLst>
      <p:ext uri="{BB962C8B-B14F-4D97-AF65-F5344CB8AC3E}">
        <p14:creationId xmlns:p14="http://schemas.microsoft.com/office/powerpoint/2010/main" val="24403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uk-UA" sz="3200" dirty="0"/>
              <a:t>Структура життєвого </a:t>
            </a:r>
            <a:r>
              <a:rPr lang="uk-UA" sz="3200" dirty="0" smtClean="0"/>
              <a:t>циклу інновацій </a:t>
            </a:r>
            <a:r>
              <a:rPr lang="uk-UA" sz="3200" dirty="0"/>
              <a:t>передбачає послідовність етапів, які проходить будь-яке нововведення: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3200" dirty="0" smtClean="0">
                <a:solidFill>
                  <a:schemeClr val="tx1"/>
                </a:solidFill>
              </a:rPr>
              <a:t>виникнення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швидкий ріст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зрілість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освоєння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поширення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проникнення в усі ланки навчально-виховного процесу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тривале використання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вичерпання можливостей застосування в нових сферах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фініш. </a:t>
            </a: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952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Структура генезису інновацій: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968552"/>
          </a:xfrm>
        </p:spPr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sz="3100" dirty="0" smtClean="0">
                <a:solidFill>
                  <a:schemeClr val="tx1"/>
                </a:solidFill>
              </a:rPr>
              <a:t>виникнення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розробка ідеї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</a:t>
            </a:r>
            <a:r>
              <a:rPr lang="uk-UA" sz="3100" dirty="0" err="1">
                <a:solidFill>
                  <a:schemeClr val="tx1"/>
                </a:solidFill>
              </a:rPr>
              <a:t>практикування</a:t>
            </a:r>
            <a:r>
              <a:rPr lang="uk-UA" sz="3100" dirty="0">
                <a:solidFill>
                  <a:schemeClr val="tx1"/>
                </a:solidFill>
              </a:rPr>
              <a:t>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освоєння в практичній роботі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використання.</a:t>
            </a:r>
          </a:p>
          <a:p>
            <a:pPr marL="0" indent="0" algn="ctr">
              <a:buNone/>
            </a:pPr>
            <a:r>
              <a:rPr lang="uk-UA" sz="3100" b="1" u="sng" dirty="0" smtClean="0">
                <a:solidFill>
                  <a:schemeClr val="tx1"/>
                </a:solidFill>
              </a:rPr>
              <a:t>Управлінська </a:t>
            </a:r>
            <a:r>
              <a:rPr lang="uk-UA" sz="3100" b="1" u="sng" dirty="0">
                <a:solidFill>
                  <a:schemeClr val="tx1"/>
                </a:solidFill>
              </a:rPr>
              <a:t>структура </a:t>
            </a:r>
            <a:endParaRPr lang="uk-UA" sz="31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3100" dirty="0">
                <a:solidFill>
                  <a:schemeClr val="tx1"/>
                </a:solidFill>
              </a:rPr>
              <a:t>планування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організація навчальної діяльності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</a:t>
            </a:r>
            <a:r>
              <a:rPr lang="uk-UA" sz="3100" dirty="0" smtClean="0">
                <a:solidFill>
                  <a:schemeClr val="tx1"/>
                </a:solidFill>
              </a:rPr>
              <a:t>керівництво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контроль. </a:t>
            </a:r>
            <a:endParaRPr lang="uk-UA" sz="31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3100" b="1" u="sng" dirty="0">
                <a:solidFill>
                  <a:schemeClr val="tx1"/>
                </a:solidFill>
              </a:rPr>
              <a:t>Організаційна структура інноваційного процесу в </a:t>
            </a:r>
            <a:r>
              <a:rPr lang="uk-UA" sz="3100" b="1" u="sng" dirty="0" smtClean="0">
                <a:solidFill>
                  <a:schemeClr val="tx1"/>
                </a:solidFill>
              </a:rPr>
              <a:t>школі</a:t>
            </a:r>
          </a:p>
          <a:p>
            <a:pPr marL="0" indent="0" algn="ctr">
              <a:buNone/>
            </a:pPr>
            <a:r>
              <a:rPr lang="uk-UA" sz="3100" dirty="0">
                <a:solidFill>
                  <a:schemeClr val="tx1"/>
                </a:solidFill>
              </a:rPr>
              <a:t>етапи: діагностичний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прогностичний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власне організаційний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практичний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узагальнюючий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</a:t>
            </a:r>
            <a:r>
              <a:rPr lang="uk-UA" sz="3100" dirty="0" err="1">
                <a:solidFill>
                  <a:schemeClr val="tx1"/>
                </a:solidFill>
              </a:rPr>
              <a:t>упроваджувальний</a:t>
            </a:r>
            <a:r>
              <a:rPr lang="uk-UA" sz="3100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3100" dirty="0" smtClean="0">
                <a:solidFill>
                  <a:schemeClr val="tx1"/>
                </a:solidFill>
              </a:rPr>
              <a:t> </a:t>
            </a:r>
            <a:endParaRPr lang="uk-UA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1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8" name="Объект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683568" y="274854"/>
            <a:ext cx="3744416" cy="6045436"/>
            <a:chOff x="907" y="3984"/>
            <a:chExt cx="3100" cy="4492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907" y="3984"/>
              <a:ext cx="3095" cy="820"/>
            </a:xfrm>
            <a:prstGeom prst="downArrowCallout">
              <a:avLst>
                <a:gd name="adj1" fmla="val 94360"/>
                <a:gd name="adj2" fmla="val 94360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Формулювання педагогічної 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проблеми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07" y="4800"/>
              <a:ext cx="3095" cy="820"/>
            </a:xfrm>
            <a:prstGeom prst="downArrowCallout">
              <a:avLst>
                <a:gd name="adj1" fmla="val 94360"/>
                <a:gd name="adj2" fmla="val 94360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Аналіз педагогічної 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проблеми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907" y="5616"/>
              <a:ext cx="3095" cy="816"/>
            </a:xfrm>
            <a:prstGeom prst="downArrowCallout">
              <a:avLst>
                <a:gd name="adj1" fmla="val 94822"/>
                <a:gd name="adj2" fmla="val 94822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Аналіз шляхів вирішення 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проблеми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907" y="6432"/>
              <a:ext cx="3095" cy="820"/>
            </a:xfrm>
            <a:prstGeom prst="downArrowCallout">
              <a:avLst>
                <a:gd name="adj1" fmla="val 94360"/>
                <a:gd name="adj2" fmla="val 94360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Вибір шляху вирішення шляхом введення інновації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907" y="7248"/>
              <a:ext cx="3095" cy="820"/>
            </a:xfrm>
            <a:prstGeom prst="downArrowCallout">
              <a:avLst>
                <a:gd name="adj1" fmla="val 94360"/>
                <a:gd name="adj2" fmla="val 94360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Прогнозування наслідків 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рішення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907" y="8064"/>
              <a:ext cx="3100" cy="4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Апробація 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5148064" y="274854"/>
            <a:ext cx="3456384" cy="6046933"/>
            <a:chOff x="4307" y="3976"/>
            <a:chExt cx="3105" cy="4496"/>
          </a:xfrm>
        </p:grpSpPr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4317" y="3976"/>
              <a:ext cx="3095" cy="1092"/>
            </a:xfrm>
            <a:prstGeom prst="downArrowCallout">
              <a:avLst>
                <a:gd name="adj1" fmla="val 70856"/>
                <a:gd name="adj2" fmla="val 70856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Ознайомлення з інновацією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(початкова інформація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 інновацію)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4307" y="5072"/>
              <a:ext cx="3095" cy="1228"/>
            </a:xfrm>
            <a:prstGeom prst="downArrowCallout">
              <a:avLst>
                <a:gd name="adj1" fmla="val 63009"/>
                <a:gd name="adj2" fmla="val 63009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Поява інтересу 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(пошук додаткової інформації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 інновацію)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4307" y="6296"/>
              <a:ext cx="3095" cy="1232"/>
            </a:xfrm>
            <a:prstGeom prst="downArrowCallout">
              <a:avLst>
                <a:gd name="adj1" fmla="val 62804"/>
                <a:gd name="adj2" fmla="val 62804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Оцінка інновації 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та прийняття рішення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 її освоєння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4312" y="7516"/>
              <a:ext cx="3095" cy="544"/>
            </a:xfrm>
            <a:prstGeom prst="downArrowCallout">
              <a:avLst>
                <a:gd name="adj1" fmla="val 142233"/>
                <a:gd name="adj2" fmla="val 142233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Виконання поставленого завдання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312" y="8060"/>
              <a:ext cx="3095" cy="4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Апробація 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Алгоритм впровадження інновацій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i="1" dirty="0">
                <a:solidFill>
                  <a:schemeClr val="tx1"/>
                </a:solidFill>
              </a:rPr>
              <a:t>Вивчення завдань, визначених нормативними </a:t>
            </a:r>
            <a:r>
              <a:rPr lang="uk-UA" i="1" dirty="0" smtClean="0">
                <a:solidFill>
                  <a:schemeClr val="tx1"/>
                </a:solidFill>
              </a:rPr>
              <a:t>документами.</a:t>
            </a:r>
            <a:endParaRPr lang="uk-UA" i="1" dirty="0">
              <a:solidFill>
                <a:schemeClr val="tx1"/>
              </a:solidFill>
            </a:endParaRPr>
          </a:p>
          <a:p>
            <a:r>
              <a:rPr lang="uk-UA" i="1" dirty="0">
                <a:solidFill>
                  <a:schemeClr val="tx1"/>
                </a:solidFill>
              </a:rPr>
              <a:t>Аналіз стану практики і співставлення даних із соціальними </a:t>
            </a:r>
            <a:r>
              <a:rPr lang="uk-UA" i="1" dirty="0" smtClean="0">
                <a:solidFill>
                  <a:schemeClr val="tx1"/>
                </a:solidFill>
              </a:rPr>
              <a:t>вимогами.</a:t>
            </a:r>
            <a:endParaRPr lang="uk-UA" i="1" dirty="0">
              <a:solidFill>
                <a:schemeClr val="tx1"/>
              </a:solidFill>
            </a:endParaRPr>
          </a:p>
          <a:p>
            <a:r>
              <a:rPr lang="uk-UA" i="1" dirty="0">
                <a:solidFill>
                  <a:schemeClr val="tx1"/>
                </a:solidFill>
              </a:rPr>
              <a:t>Побудова еталону перетворення педагогічної </a:t>
            </a:r>
            <a:r>
              <a:rPr lang="uk-UA" i="1" dirty="0" smtClean="0">
                <a:solidFill>
                  <a:schemeClr val="tx1"/>
                </a:solidFill>
              </a:rPr>
              <a:t>практики.</a:t>
            </a:r>
            <a:endParaRPr lang="uk-UA" i="1" dirty="0">
              <a:solidFill>
                <a:schemeClr val="tx1"/>
              </a:solidFill>
            </a:endParaRPr>
          </a:p>
          <a:p>
            <a:r>
              <a:rPr lang="uk-UA" i="1" dirty="0">
                <a:solidFill>
                  <a:schemeClr val="tx1"/>
                </a:solidFill>
              </a:rPr>
              <a:t>Пошук ідей, рекомендацій, які можуть бути </a:t>
            </a:r>
            <a:r>
              <a:rPr lang="uk-UA" i="1" dirty="0" smtClean="0">
                <a:solidFill>
                  <a:schemeClr val="tx1"/>
                </a:solidFill>
              </a:rPr>
              <a:t>впроваджені.</a:t>
            </a:r>
            <a:endParaRPr lang="uk-UA" i="1" dirty="0">
              <a:solidFill>
                <a:schemeClr val="tx1"/>
              </a:solidFill>
            </a:endParaRPr>
          </a:p>
          <a:p>
            <a:r>
              <a:rPr lang="uk-UA" i="1" dirty="0">
                <a:solidFill>
                  <a:schemeClr val="tx1"/>
                </a:solidFill>
              </a:rPr>
              <a:t>Розробка комплексної програми, яка включає закономірності </a:t>
            </a:r>
            <a:br>
              <a:rPr lang="uk-UA" i="1" dirty="0">
                <a:solidFill>
                  <a:schemeClr val="tx1"/>
                </a:solidFill>
              </a:rPr>
            </a:br>
            <a:r>
              <a:rPr lang="uk-UA" i="1" dirty="0" smtClean="0">
                <a:solidFill>
                  <a:schemeClr val="tx1"/>
                </a:solidFill>
              </a:rPr>
              <a:t>впровадження.</a:t>
            </a:r>
            <a:endParaRPr lang="uk-UA" i="1" dirty="0">
              <a:solidFill>
                <a:schemeClr val="tx1"/>
              </a:solidFill>
            </a:endParaRPr>
          </a:p>
          <a:p>
            <a:r>
              <a:rPr lang="uk-UA" i="1" dirty="0">
                <a:solidFill>
                  <a:schemeClr val="tx1"/>
                </a:solidFill>
              </a:rPr>
              <a:t>Відбір засобів: дидактичних, матеріальних, інформаційних, </a:t>
            </a:r>
            <a:br>
              <a:rPr lang="uk-UA" i="1" dirty="0">
                <a:solidFill>
                  <a:schemeClr val="tx1"/>
                </a:solidFill>
              </a:rPr>
            </a:br>
            <a:r>
              <a:rPr lang="uk-UA" i="1" dirty="0">
                <a:solidFill>
                  <a:schemeClr val="tx1"/>
                </a:solidFill>
              </a:rPr>
              <a:t>організаторських </a:t>
            </a:r>
            <a:r>
              <a:rPr lang="uk-UA" i="1" dirty="0" smtClean="0">
                <a:solidFill>
                  <a:schemeClr val="tx1"/>
                </a:solidFill>
              </a:rPr>
              <a:t>тощо.</a:t>
            </a:r>
            <a:endParaRPr lang="uk-UA" i="1" dirty="0">
              <a:solidFill>
                <a:schemeClr val="tx1"/>
              </a:solidFill>
            </a:endParaRPr>
          </a:p>
          <a:p>
            <a:r>
              <a:rPr lang="uk-UA" i="1" dirty="0">
                <a:solidFill>
                  <a:schemeClr val="tx1"/>
                </a:solidFill>
              </a:rPr>
              <a:t>Теоретична, методична, психологічна підготовка учасників </a:t>
            </a:r>
            <a:br>
              <a:rPr lang="uk-UA" i="1" dirty="0">
                <a:solidFill>
                  <a:schemeClr val="tx1"/>
                </a:solidFill>
              </a:rPr>
            </a:br>
            <a:r>
              <a:rPr lang="uk-UA" i="1" dirty="0" smtClean="0">
                <a:solidFill>
                  <a:schemeClr val="tx1"/>
                </a:solidFill>
              </a:rPr>
              <a:t>впровадження.</a:t>
            </a:r>
            <a:endParaRPr lang="uk-UA" i="1" dirty="0">
              <a:solidFill>
                <a:schemeClr val="tx1"/>
              </a:solidFill>
            </a:endParaRPr>
          </a:p>
          <a:p>
            <a:r>
              <a:rPr lang="uk-UA" i="1" dirty="0">
                <a:solidFill>
                  <a:schemeClr val="tx1"/>
                </a:solidFill>
              </a:rPr>
              <a:t>Встановлення зв’язку з авторами </a:t>
            </a:r>
            <a:r>
              <a:rPr lang="uk-UA" i="1" dirty="0" smtClean="0">
                <a:solidFill>
                  <a:schemeClr val="tx1"/>
                </a:solidFill>
              </a:rPr>
              <a:t>рекомендацій.</a:t>
            </a:r>
            <a:endParaRPr lang="uk-UA" i="1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50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готовності</a:t>
            </a:r>
            <a:r>
              <a:rPr lang="ru-RU" dirty="0" smtClean="0"/>
              <a:t> до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56712"/>
              </p:ext>
            </p:extLst>
          </p:nvPr>
        </p:nvGraphicFramePr>
        <p:xfrm>
          <a:off x="1043608" y="1760058"/>
          <a:ext cx="6912768" cy="47652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86775"/>
                <a:gridCol w="5125993"/>
              </a:tblGrid>
              <a:tr h="1682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Мотиваційно-орієнтаційний 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компонент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характер ставлення до інноваційної діяльності;</a:t>
                      </a:r>
                      <a:endParaRPr lang="uk-U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направленість особистості педагога;</a:t>
                      </a:r>
                      <a:endParaRPr lang="uk-U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наявність „моделі” даної діяльності тощо.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Змістовно-операціний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компонент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рівні системних знань;</a:t>
                      </a:r>
                      <a:endParaRPr lang="uk-U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технологічність;</a:t>
                      </a:r>
                      <a:endParaRPr lang="uk-U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володіння навичками здійсненні даної діяльності (досвід).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9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Оцінно-рефлексивний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компонент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самооцінка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своєї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готовності</a:t>
                      </a:r>
                      <a:r>
                        <a:rPr lang="ru-RU" sz="1600" dirty="0">
                          <a:effectLst/>
                        </a:rPr>
                        <a:t> до </a:t>
                      </a:r>
                      <a:r>
                        <a:rPr lang="ru-RU" sz="1600" dirty="0" err="1">
                          <a:effectLst/>
                        </a:rPr>
                        <a:t>здійснення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інноваційної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;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самокорекція</a:t>
                      </a:r>
                      <a:r>
                        <a:rPr lang="ru-RU" sz="1600" dirty="0">
                          <a:effectLst/>
                        </a:rPr>
                        <a:t>;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самоаналіз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5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dirty="0" err="1" smtClean="0"/>
              <a:t>Моделювання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процесу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готовності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педагогів</a:t>
            </a:r>
            <a:r>
              <a:rPr lang="ru-RU" sz="2800" dirty="0" smtClean="0"/>
              <a:t> до </a:t>
            </a:r>
            <a:r>
              <a:rPr lang="ru-RU" sz="2800" dirty="0" err="1" smtClean="0"/>
              <a:t>інноваційної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endParaRPr lang="uk-UA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628800"/>
            <a:ext cx="6638063" cy="442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6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>
                <a:solidFill>
                  <a:schemeClr val="tx1"/>
                </a:solidFill>
              </a:rPr>
              <a:t>Для успішного моделювання процесу готовності вчителя до інноваційної діяльності необхідна системність  роботи  всієї вертикалі: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/>
              <a:t>ХОІППО-</a:t>
            </a:r>
          </a:p>
          <a:p>
            <a:pPr marL="0" indent="0" algn="ctr">
              <a:buNone/>
            </a:pPr>
            <a:r>
              <a:rPr lang="uk-UA" sz="4400" b="1" dirty="0"/>
              <a:t>м</a:t>
            </a:r>
            <a:r>
              <a:rPr lang="uk-UA" sz="4400" b="1" dirty="0" smtClean="0"/>
              <a:t>етодичний кабінет -</a:t>
            </a:r>
          </a:p>
          <a:p>
            <a:pPr marL="0" indent="0" algn="ctr">
              <a:buNone/>
            </a:pPr>
            <a:r>
              <a:rPr lang="uk-UA" sz="4400" b="1" dirty="0" smtClean="0"/>
              <a:t>навчальний </a:t>
            </a:r>
            <a:r>
              <a:rPr lang="uk-UA" sz="4400" b="1" dirty="0"/>
              <a:t>заклад.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8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2002234"/>
          </a:xfrm>
        </p:spPr>
        <p:txBody>
          <a:bodyPr>
            <a:normAutofit fontScale="90000"/>
          </a:bodyPr>
          <a:lstStyle/>
          <a:p>
            <a:r>
              <a:rPr lang="uk-UA" sz="4000" dirty="0" smtClean="0"/>
              <a:t>Зміст </a:t>
            </a:r>
            <a:r>
              <a:rPr lang="uk-UA" sz="4000" dirty="0"/>
              <a:t>діяльності методичної служби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700" b="1" dirty="0" err="1"/>
              <a:t>Діагностико-коректуючий</a:t>
            </a:r>
            <a:r>
              <a:rPr lang="uk-UA" sz="2700" b="1" dirty="0"/>
              <a:t> етап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Анкетування педагогічних </a:t>
            </a:r>
            <a:r>
              <a:rPr lang="uk-UA" dirty="0" smtClean="0"/>
              <a:t>працівників.</a:t>
            </a:r>
          </a:p>
          <a:p>
            <a:r>
              <a:rPr lang="uk-UA" dirty="0"/>
              <a:t>Співбесіда з педагогічними </a:t>
            </a:r>
            <a:r>
              <a:rPr lang="uk-UA" dirty="0" smtClean="0"/>
              <a:t>працівниками.</a:t>
            </a:r>
          </a:p>
          <a:p>
            <a:r>
              <a:rPr lang="uk-UA" dirty="0"/>
              <a:t>Тестування педагогічних </a:t>
            </a:r>
            <a:r>
              <a:rPr lang="uk-UA" dirty="0" smtClean="0"/>
              <a:t>працівників.</a:t>
            </a:r>
          </a:p>
          <a:p>
            <a:r>
              <a:rPr lang="uk-UA" dirty="0"/>
              <a:t>Складання робочої програми методичної роботи 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r>
              <a:rPr lang="uk-UA" sz="3100" b="1" dirty="0">
                <a:solidFill>
                  <a:schemeClr val="tx2"/>
                </a:solidFill>
              </a:rPr>
              <a:t>Навчальний етап</a:t>
            </a:r>
            <a:r>
              <a:rPr lang="uk-UA" sz="3100" dirty="0">
                <a:solidFill>
                  <a:schemeClr val="tx2"/>
                </a:solidFill>
              </a:rPr>
              <a:t> </a:t>
            </a:r>
            <a:endParaRPr lang="uk-UA" sz="3100" dirty="0" smtClean="0">
              <a:solidFill>
                <a:schemeClr val="tx2"/>
              </a:solidFill>
            </a:endParaRPr>
          </a:p>
          <a:p>
            <a:pPr algn="just"/>
            <a:r>
              <a:rPr lang="uk-UA" dirty="0"/>
              <a:t>Формування творчої направленості педагогічних </a:t>
            </a:r>
            <a:r>
              <a:rPr lang="uk-UA" dirty="0" smtClean="0"/>
              <a:t>працівників</a:t>
            </a:r>
          </a:p>
          <a:p>
            <a:pPr algn="just"/>
            <a:r>
              <a:rPr lang="uk-UA" dirty="0"/>
              <a:t>Формування інформаційної грамотності педагогічних працівників.</a:t>
            </a:r>
          </a:p>
          <a:p>
            <a:pPr algn="just"/>
            <a:r>
              <a:rPr lang="uk-UA" dirty="0"/>
              <a:t>Формування технологічний навичок організації і проведення дослідно-експериментальної роботи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r>
              <a:rPr lang="uk-UA" sz="3100" b="1" dirty="0">
                <a:solidFill>
                  <a:schemeClr val="tx2"/>
                </a:solidFill>
              </a:rPr>
              <a:t>Аналітико-результативний </a:t>
            </a:r>
            <a:r>
              <a:rPr lang="uk-UA" sz="3100" b="1" dirty="0" smtClean="0">
                <a:solidFill>
                  <a:schemeClr val="tx2"/>
                </a:solidFill>
              </a:rPr>
              <a:t>етап</a:t>
            </a:r>
          </a:p>
          <a:p>
            <a:pPr algn="just"/>
            <a:r>
              <a:rPr lang="uk-UA" dirty="0"/>
              <a:t>Проведення підсумкових контрольних заходів</a:t>
            </a:r>
            <a:r>
              <a:rPr lang="uk-UA" dirty="0" smtClean="0"/>
              <a:t>.</a:t>
            </a:r>
          </a:p>
          <a:p>
            <a:pPr algn="just"/>
            <a:r>
              <a:rPr lang="uk-UA" dirty="0"/>
              <a:t>Анкетування і співбесіда з педагогічними працівниками.</a:t>
            </a:r>
          </a:p>
          <a:p>
            <a:pPr algn="just"/>
            <a:r>
              <a:rPr lang="uk-UA" dirty="0"/>
              <a:t>Підведення підсумків процесу формування готовності педагогів до інноваційної діяльності.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13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78</TotalTime>
  <Words>694</Words>
  <Application>Microsoft Office PowerPoint</Application>
  <PresentationFormat>Екран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Исполнительная</vt:lpstr>
      <vt:lpstr>Формування готовності вчителя до впровадження інновацій в умовах реформування освіти.</vt:lpstr>
      <vt:lpstr>Структура життєвого циклу інновацій передбачає послідовність етапів, які проходить будь-яке нововведення: </vt:lpstr>
      <vt:lpstr>Структура генезису інновацій: </vt:lpstr>
      <vt:lpstr>Презентація PowerPoint</vt:lpstr>
      <vt:lpstr>Алгоритм впровадження інновацій</vt:lpstr>
      <vt:lpstr>Структура готовності до інноваційної діяльності</vt:lpstr>
      <vt:lpstr>Моделювання процесу формування готовності педагогів до інноваційної діяльності</vt:lpstr>
      <vt:lpstr>Презентація PowerPoint</vt:lpstr>
      <vt:lpstr>Зміст діяльності методичної служби  Діагностико-коректуючий етап </vt:lpstr>
      <vt:lpstr>Структурно-організаційні особливості функціонування регіональної моделі підготовки вчителів до інноваційної діяльності </vt:lpstr>
      <vt:lpstr>Орієнтовна модель рівнів реалізації внутрішньошкільної системи підготовки вчителів до інноваційної діяльності </vt:lpstr>
      <vt:lpstr>Умови формування готовності вчителя до впровадження інновацій</vt:lpstr>
      <vt:lpstr>Висновок</vt:lpstr>
      <vt:lpstr>Презентація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готовності вчителя до впровадження інновацій в навчально-виховний процес в умовах реформування освіти.</dc:title>
  <dc:creator>User</dc:creator>
  <cp:lastModifiedBy>Скрипник С</cp:lastModifiedBy>
  <cp:revision>11</cp:revision>
  <dcterms:created xsi:type="dcterms:W3CDTF">2013-03-21T04:42:22Z</dcterms:created>
  <dcterms:modified xsi:type="dcterms:W3CDTF">2013-03-21T09:09:01Z</dcterms:modified>
</cp:coreProperties>
</file>